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78" r:id="rId4"/>
    <p:sldId id="257" r:id="rId5"/>
    <p:sldId id="290" r:id="rId6"/>
    <p:sldId id="258" r:id="rId7"/>
    <p:sldId id="259" r:id="rId8"/>
    <p:sldId id="276" r:id="rId9"/>
    <p:sldId id="277" r:id="rId10"/>
    <p:sldId id="260" r:id="rId11"/>
    <p:sldId id="261" r:id="rId12"/>
    <p:sldId id="262" r:id="rId13"/>
    <p:sldId id="266" r:id="rId14"/>
    <p:sldId id="282" r:id="rId15"/>
    <p:sldId id="283" r:id="rId16"/>
    <p:sldId id="284" r:id="rId17"/>
    <p:sldId id="286" r:id="rId18"/>
    <p:sldId id="279" r:id="rId19"/>
    <p:sldId id="267" r:id="rId20"/>
    <p:sldId id="281" r:id="rId21"/>
    <p:sldId id="269" r:id="rId22"/>
    <p:sldId id="270" r:id="rId23"/>
    <p:sldId id="271" r:id="rId24"/>
    <p:sldId id="272" r:id="rId25"/>
    <p:sldId id="280" r:id="rId26"/>
    <p:sldId id="274" r:id="rId27"/>
    <p:sldId id="287" r:id="rId28"/>
    <p:sldId id="289" r:id="rId29"/>
    <p:sldId id="288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3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17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4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17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2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0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8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7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2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2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0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7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0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F1F45F1-677D-47E0-ABFF-0AC1B9A2667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8758944-4A3A-47F3-AB6D-3D728CDEE7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09601"/>
            <a:ext cx="8839200" cy="2438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Relations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44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52400" y="2109787"/>
            <a:ext cx="876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751128"/>
                </a:solidFill>
              </a:rPr>
              <a:t>Example 2:</a:t>
            </a:r>
            <a:endParaRPr lang="en-US" b="1" dirty="0">
              <a:solidFill>
                <a:srgbClr val="75112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8194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519" y="1743074"/>
            <a:ext cx="4764481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50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751128"/>
                </a:solidFill>
              </a:rPr>
              <a:t>Example </a:t>
            </a:r>
            <a:r>
              <a:rPr lang="en-US" sz="3000" dirty="0" smtClean="0">
                <a:solidFill>
                  <a:srgbClr val="751128"/>
                </a:solidFill>
              </a:rPr>
              <a:t>3:</a:t>
            </a:r>
            <a:endParaRPr lang="en-US" dirty="0">
              <a:solidFill>
                <a:srgbClr val="751128"/>
              </a:solidFill>
            </a:endParaRPr>
          </a:p>
        </p:txBody>
      </p:sp>
      <p:pic>
        <p:nvPicPr>
          <p:cNvPr id="95236" name="Picture 4" descr="int_alg_tut13exprob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0100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124200" y="3429000"/>
            <a:ext cx="2819400" cy="1143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60543" y="5135940"/>
            <a:ext cx="3916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relation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2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793" y="2618839"/>
            <a:ext cx="57388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7924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751128"/>
                </a:solidFill>
                <a:latin typeface="Century Gothic" pitchFamily="34" charset="0"/>
              </a:rPr>
              <a:t>Example 4</a:t>
            </a:r>
            <a:r>
              <a:rPr lang="en-US" sz="3200" dirty="0" smtClean="0">
                <a:solidFill>
                  <a:srgbClr val="751128"/>
                </a:solidFill>
                <a:latin typeface="Century Gothic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200" i="1" dirty="0" smtClean="0">
                <a:latin typeface="Century Gothic" pitchFamily="34" charset="0"/>
              </a:rPr>
              <a:t>( </a:t>
            </a:r>
            <a:r>
              <a:rPr lang="en-US" sz="3200" i="1" dirty="0">
                <a:latin typeface="Century Gothic" pitchFamily="34" charset="0"/>
              </a:rPr>
              <a:t>x, y</a:t>
            </a:r>
            <a:r>
              <a:rPr lang="en-US" sz="3200" dirty="0">
                <a:latin typeface="Century Gothic" pitchFamily="34" charset="0"/>
              </a:rPr>
              <a:t>) = (</a:t>
            </a:r>
            <a:r>
              <a:rPr lang="en-US" sz="3200" i="1" dirty="0">
                <a:latin typeface="Century Gothic" pitchFamily="34" charset="0"/>
              </a:rPr>
              <a:t>student’s name, shirt color</a:t>
            </a:r>
            <a:r>
              <a:rPr lang="en-US" sz="3200" dirty="0">
                <a:latin typeface="Century Gothic" pitchFamily="34" charset="0"/>
              </a:rPr>
              <a:t>)</a:t>
            </a:r>
            <a:endParaRPr lang="en-US" sz="3200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167" y="54102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8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751128"/>
                </a:solidFill>
                <a:latin typeface="Century Gothic" pitchFamily="34" charset="0"/>
              </a:rPr>
              <a:t>Example </a:t>
            </a:r>
            <a:r>
              <a:rPr lang="en-US" sz="3200" dirty="0" smtClean="0">
                <a:solidFill>
                  <a:srgbClr val="751128"/>
                </a:solidFill>
                <a:latin typeface="Century Gothic" pitchFamily="34" charset="0"/>
              </a:rPr>
              <a:t>5: Red Graph</a:t>
            </a:r>
            <a:endParaRPr lang="en-US" sz="3200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35" y="2743200"/>
            <a:ext cx="3916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relation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r="8424"/>
          <a:stretch/>
        </p:blipFill>
        <p:spPr bwMode="auto">
          <a:xfrm>
            <a:off x="4267200" y="1880175"/>
            <a:ext cx="4495898" cy="45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13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751128"/>
                </a:solidFill>
                <a:latin typeface="Century Gothic" pitchFamily="34" charset="0"/>
              </a:rPr>
              <a:t>Example </a:t>
            </a:r>
            <a:r>
              <a:rPr lang="en-US" sz="3200" dirty="0" smtClean="0">
                <a:solidFill>
                  <a:srgbClr val="751128"/>
                </a:solidFill>
                <a:latin typeface="Century Gothic" pitchFamily="34" charset="0"/>
              </a:rPr>
              <a:t>6</a:t>
            </a:r>
            <a:endParaRPr lang="en-US" sz="3200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383" y="50292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4330" y="1905000"/>
            <a:ext cx="1497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Jacob</a:t>
            </a:r>
          </a:p>
          <a:p>
            <a:r>
              <a:rPr lang="en-US" sz="3600" dirty="0" smtClean="0"/>
              <a:t>Angela</a:t>
            </a:r>
          </a:p>
          <a:p>
            <a:r>
              <a:rPr lang="en-US" sz="3600" dirty="0" smtClean="0"/>
              <a:t>Nick</a:t>
            </a:r>
          </a:p>
          <a:p>
            <a:r>
              <a:rPr lang="en-US" sz="3600" dirty="0" smtClean="0"/>
              <a:t>Greg</a:t>
            </a:r>
          </a:p>
          <a:p>
            <a:r>
              <a:rPr lang="en-US" sz="3600" dirty="0" err="1" smtClean="0"/>
              <a:t>Tayla</a:t>
            </a:r>
            <a:endParaRPr lang="en-US" sz="3600" dirty="0" smtClean="0"/>
          </a:p>
          <a:p>
            <a:r>
              <a:rPr lang="en-US" sz="3600" dirty="0" smtClean="0"/>
              <a:t>Trevor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199" y="2514600"/>
            <a:ext cx="14061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Honda</a:t>
            </a:r>
          </a:p>
          <a:p>
            <a:r>
              <a:rPr lang="en-US" sz="3600" dirty="0" smtClean="0"/>
              <a:t>Toyota</a:t>
            </a:r>
          </a:p>
          <a:p>
            <a:r>
              <a:rPr lang="en-US" sz="3600" dirty="0" smtClean="0"/>
              <a:t>Ford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209800"/>
            <a:ext cx="198119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52241" y="2819400"/>
            <a:ext cx="1734159" cy="609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52800" y="2895600"/>
            <a:ext cx="2057399" cy="4961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29001" y="3886200"/>
            <a:ext cx="205739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29000" y="2895600"/>
            <a:ext cx="1981199" cy="1600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05200" y="3428999"/>
            <a:ext cx="1981199" cy="16002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2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751128"/>
                </a:solidFill>
                <a:latin typeface="Century Gothic" pitchFamily="34" charset="0"/>
              </a:rPr>
              <a:t>Example 7 </a:t>
            </a:r>
            <a:endParaRPr lang="en-US" sz="3200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383" y="5029200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function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133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 person’s cell phone number versus their name.</a:t>
            </a:r>
          </a:p>
        </p:txBody>
      </p:sp>
    </p:spTree>
    <p:extLst>
      <p:ext uri="{BB962C8B-B14F-4D97-AF65-F5344CB8AC3E}">
        <p14:creationId xmlns:p14="http://schemas.microsoft.com/office/powerpoint/2010/main" val="342948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09601"/>
            <a:ext cx="8839200" cy="2438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Notation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7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Function form of an equation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4983163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3600" dirty="0" smtClean="0"/>
              <a:t>A way to name </a:t>
            </a:r>
            <a:r>
              <a:rPr lang="en-US" sz="3600" dirty="0"/>
              <a:t>a </a:t>
            </a:r>
            <a:r>
              <a:rPr lang="en-US" sz="3600" dirty="0" smtClean="0"/>
              <a:t>function</a:t>
            </a:r>
          </a:p>
          <a:p>
            <a:pPr marL="609600" indent="-609600"/>
            <a:endParaRPr lang="en-US" sz="3600" dirty="0"/>
          </a:p>
          <a:p>
            <a:pPr marL="609600" indent="-609600"/>
            <a:r>
              <a:rPr lang="en-US" sz="3600" dirty="0"/>
              <a:t>f(x) is a fancy way of writing </a:t>
            </a:r>
            <a:r>
              <a:rPr lang="en-US" sz="3600" u="sng" dirty="0"/>
              <a:t>“y”</a:t>
            </a:r>
            <a:r>
              <a:rPr lang="en-US" sz="3600" dirty="0"/>
              <a:t> in an </a:t>
            </a:r>
            <a:r>
              <a:rPr lang="en-US" sz="3600" u="sng" dirty="0"/>
              <a:t>equation</a:t>
            </a:r>
            <a:r>
              <a:rPr lang="en-US" sz="3600" dirty="0"/>
              <a:t>.</a:t>
            </a:r>
          </a:p>
          <a:p>
            <a:pPr marL="609600" indent="-609600"/>
            <a:endParaRPr lang="en-US" sz="3600" dirty="0" smtClean="0"/>
          </a:p>
          <a:p>
            <a:pPr marL="609600" indent="-609600"/>
            <a:r>
              <a:rPr lang="en-US" sz="3600" dirty="0" smtClean="0"/>
              <a:t>Pronounced</a:t>
            </a:r>
            <a:r>
              <a:rPr lang="en-US" sz="3600" b="1" dirty="0" smtClean="0"/>
              <a:t> </a:t>
            </a:r>
            <a:r>
              <a:rPr lang="en-US" sz="3600" b="1" u="sng" dirty="0"/>
              <a:t>“f of x”</a:t>
            </a:r>
            <a:r>
              <a:rPr lang="en-US" sz="3600" b="1" dirty="0"/>
              <a:t> </a:t>
            </a:r>
          </a:p>
          <a:p>
            <a:pPr marL="609600" indent="-609600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294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09601"/>
            <a:ext cx="8839200" cy="2438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Functions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6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8. Evaluating </a:t>
            </a:r>
            <a:r>
              <a:rPr lang="en-US" b="1" dirty="0">
                <a:solidFill>
                  <a:srgbClr val="0033CC"/>
                </a:solidFill>
              </a:rPr>
              <a:t>a function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7620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sz="4000" b="1"/>
              <a:t>f(x) = 2x – 3 when x = </a:t>
            </a:r>
            <a:r>
              <a:rPr lang="en-US" sz="4000" b="1">
                <a:solidFill>
                  <a:srgbClr val="CC3300"/>
                </a:solidFill>
              </a:rPr>
              <a:t>-2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533400" y="3657600"/>
            <a:ext cx="472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/>
              <a:t>f(-2) = </a:t>
            </a:r>
            <a:r>
              <a:rPr lang="en-US" sz="5000" b="1">
                <a:solidFill>
                  <a:srgbClr val="0033CC"/>
                </a:solidFill>
              </a:rPr>
              <a:t>- 4 – 3 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33400" y="4648200"/>
            <a:ext cx="472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/>
              <a:t>f(-2) = </a:t>
            </a:r>
            <a:r>
              <a:rPr lang="en-US" sz="5000" b="1">
                <a:solidFill>
                  <a:srgbClr val="0033CC"/>
                </a:solidFill>
              </a:rPr>
              <a:t>- 7</a:t>
            </a:r>
          </a:p>
        </p:txBody>
      </p: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457200" y="1295400"/>
            <a:ext cx="7772400" cy="2057400"/>
            <a:chOff x="288" y="816"/>
            <a:chExt cx="4896" cy="1296"/>
          </a:xfrm>
        </p:grpSpPr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288" y="1632"/>
              <a:ext cx="1152" cy="4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AutoShape 7"/>
            <p:cNvSpPr>
              <a:spLocks noChangeArrowheads="1"/>
            </p:cNvSpPr>
            <p:nvPr/>
          </p:nvSpPr>
          <p:spPr bwMode="auto">
            <a:xfrm>
              <a:off x="2880" y="816"/>
              <a:ext cx="2304" cy="768"/>
            </a:xfrm>
            <a:prstGeom prst="wedgeRectCallout">
              <a:avLst>
                <a:gd name="adj1" fmla="val -146657"/>
                <a:gd name="adj2" fmla="val 64972"/>
              </a:avLst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/>
              <a:r>
                <a:rPr lang="en-US" sz="2800" b="1">
                  <a:latin typeface="Century Gothic" pitchFamily="34" charset="0"/>
                </a:rPr>
                <a:t>Tell me what you get when x is -2.</a:t>
              </a:r>
            </a:p>
          </p:txBody>
        </p:sp>
      </p:grp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57200" y="2514600"/>
            <a:ext cx="5562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/>
              <a:t>f(-2) = </a:t>
            </a:r>
            <a:r>
              <a:rPr lang="en-US" sz="5000" b="1">
                <a:solidFill>
                  <a:srgbClr val="0033CC"/>
                </a:solidFill>
              </a:rPr>
              <a:t>2(</a:t>
            </a:r>
            <a:r>
              <a:rPr lang="en-US" sz="5000" b="1">
                <a:solidFill>
                  <a:srgbClr val="CC3300"/>
                </a:solidFill>
              </a:rPr>
              <a:t>-2</a:t>
            </a:r>
            <a:r>
              <a:rPr lang="en-US" sz="5000" b="1">
                <a:solidFill>
                  <a:srgbClr val="0033CC"/>
                </a:solidFill>
              </a:rPr>
              <a:t>) – 3</a:t>
            </a:r>
          </a:p>
        </p:txBody>
      </p:sp>
    </p:spTree>
    <p:extLst>
      <p:ext uri="{BB962C8B-B14F-4D97-AF65-F5344CB8AC3E}">
        <p14:creationId xmlns:p14="http://schemas.microsoft.com/office/powerpoint/2010/main" val="372756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  <p:bldP spid="86022" grpId="0" build="p"/>
      <p:bldP spid="860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984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593850"/>
            <a:ext cx="85344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US" sz="4000" dirty="0"/>
              <a:t>UNIT QUESTION: How can we use real-world situations to construct and compare linear and exponential models and solve problems</a:t>
            </a:r>
            <a:r>
              <a:rPr lang="en-US" sz="4000" dirty="0" smtClean="0"/>
              <a:t>?</a:t>
            </a:r>
          </a:p>
          <a:p>
            <a:pPr>
              <a:defRPr/>
            </a:pPr>
            <a:r>
              <a:rPr lang="en-US" dirty="0" smtClean="0"/>
              <a:t>Standards: </a:t>
            </a:r>
            <a:r>
              <a:rPr lang="en-US" u="sng" dirty="0"/>
              <a:t>MCC9-12.A.REI.10, 11, F.IF.1-7, 9, F.BF.1-3, F.LE.1-3, 5</a:t>
            </a:r>
          </a:p>
          <a:p>
            <a:endParaRPr lang="en-US" u="sng" dirty="0"/>
          </a:p>
          <a:p>
            <a:r>
              <a:rPr lang="en-US" sz="4000" dirty="0"/>
              <a:t>Today’s Question:</a:t>
            </a:r>
          </a:p>
          <a:p>
            <a:r>
              <a:rPr lang="en-US" sz="4000" dirty="0" smtClean="0"/>
              <a:t>What is a function, and how is function notation used to evaluate functions?</a:t>
            </a:r>
            <a:endParaRPr lang="en-US" sz="4000" dirty="0"/>
          </a:p>
          <a:p>
            <a:r>
              <a:rPr lang="en-US" dirty="0" smtClean="0"/>
              <a:t>Standard: </a:t>
            </a:r>
            <a:r>
              <a:rPr lang="en-US" u="sng" dirty="0" smtClean="0"/>
              <a:t>MCC9-12.F.IF.1 </a:t>
            </a:r>
            <a:r>
              <a:rPr lang="en-US" u="sng" dirty="0"/>
              <a:t>and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5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9. Evaluating </a:t>
            </a:r>
            <a:r>
              <a:rPr lang="en-US" b="1" dirty="0">
                <a:solidFill>
                  <a:srgbClr val="0033CC"/>
                </a:solidFill>
              </a:rPr>
              <a:t>a function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7620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sz="4000" b="1" dirty="0"/>
              <a:t>f(x) = </a:t>
            </a:r>
            <a:r>
              <a:rPr lang="en-US" sz="4000" b="1" dirty="0" smtClean="0"/>
              <a:t>32(2)</a:t>
            </a:r>
            <a:r>
              <a:rPr lang="en-US" sz="4000" b="1" baseline="30000" dirty="0" smtClean="0"/>
              <a:t>x</a:t>
            </a:r>
            <a:r>
              <a:rPr lang="en-US" sz="4000" b="1" dirty="0" smtClean="0"/>
              <a:t> </a:t>
            </a:r>
            <a:r>
              <a:rPr lang="en-US" sz="4000" b="1" dirty="0"/>
              <a:t>when x = </a:t>
            </a:r>
            <a:r>
              <a:rPr lang="en-US" sz="4000" b="1" dirty="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57200" y="3563815"/>
            <a:ext cx="472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 dirty="0"/>
              <a:t>f(3) = </a:t>
            </a:r>
            <a:r>
              <a:rPr lang="en-US" sz="5000" b="1" dirty="0" smtClean="0">
                <a:solidFill>
                  <a:srgbClr val="0033CC"/>
                </a:solidFill>
              </a:rPr>
              <a:t>256</a:t>
            </a:r>
            <a:endParaRPr lang="en-US" sz="5000" b="1" dirty="0">
              <a:solidFill>
                <a:srgbClr val="0033CC"/>
              </a:solidFill>
            </a:endParaRPr>
          </a:p>
        </p:txBody>
      </p: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457200" y="1295400"/>
            <a:ext cx="7772400" cy="2057400"/>
            <a:chOff x="288" y="816"/>
            <a:chExt cx="4896" cy="1296"/>
          </a:xfrm>
        </p:grpSpPr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288" y="1632"/>
              <a:ext cx="1152" cy="4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AutoShape 9"/>
            <p:cNvSpPr>
              <a:spLocks noChangeArrowheads="1"/>
            </p:cNvSpPr>
            <p:nvPr/>
          </p:nvSpPr>
          <p:spPr bwMode="auto">
            <a:xfrm>
              <a:off x="2880" y="816"/>
              <a:ext cx="2304" cy="768"/>
            </a:xfrm>
            <a:prstGeom prst="wedgeRectCallout">
              <a:avLst>
                <a:gd name="adj1" fmla="val -146657"/>
                <a:gd name="adj2" fmla="val 64972"/>
              </a:avLst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/>
              <a:r>
                <a:rPr lang="en-US" sz="2800" b="1">
                  <a:latin typeface="Century Gothic" pitchFamily="34" charset="0"/>
                </a:rPr>
                <a:t>Tell me what you get when x is 3.</a:t>
              </a:r>
            </a:p>
          </p:txBody>
        </p:sp>
      </p:grp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" y="2514600"/>
            <a:ext cx="5562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 dirty="0"/>
              <a:t>f(3) = </a:t>
            </a:r>
            <a:r>
              <a:rPr lang="en-US" sz="5000" b="1" dirty="0" smtClean="0">
                <a:solidFill>
                  <a:srgbClr val="0033CC"/>
                </a:solidFill>
              </a:rPr>
              <a:t>32(2)</a:t>
            </a:r>
            <a:r>
              <a:rPr lang="en-US" sz="5000" b="1" baseline="30000" dirty="0" smtClean="0">
                <a:solidFill>
                  <a:srgbClr val="0033CC"/>
                </a:solidFill>
              </a:rPr>
              <a:t>3</a:t>
            </a:r>
            <a:endParaRPr lang="en-US" sz="5000" b="1" baseline="30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7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build="p"/>
      <p:bldP spid="9626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10. Evaluating </a:t>
            </a:r>
            <a:r>
              <a:rPr lang="en-US" b="1" dirty="0">
                <a:solidFill>
                  <a:srgbClr val="0033CC"/>
                </a:solidFill>
              </a:rPr>
              <a:t>a function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447800"/>
            <a:ext cx="8229600" cy="8382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sz="4000" b="1" dirty="0"/>
              <a:t>f(x) = x</a:t>
            </a:r>
            <a:r>
              <a:rPr lang="en-US" sz="4000" b="1" baseline="30000" dirty="0"/>
              <a:t>2</a:t>
            </a:r>
            <a:r>
              <a:rPr lang="en-US" sz="4000" b="1" dirty="0"/>
              <a:t> – 2x + 3 </a:t>
            </a:r>
            <a:r>
              <a:rPr lang="en-US" sz="4000" b="1" dirty="0" smtClean="0"/>
              <a:t>find f(</a:t>
            </a:r>
            <a:r>
              <a:rPr lang="en-US" sz="4000" b="1" dirty="0" smtClean="0">
                <a:solidFill>
                  <a:srgbClr val="CC3300"/>
                </a:solidFill>
              </a:rPr>
              <a:t>-3</a:t>
            </a:r>
            <a:r>
              <a:rPr lang="en-US" sz="4000" b="1" dirty="0" smtClean="0"/>
              <a:t>) </a:t>
            </a:r>
            <a:endParaRPr lang="en-US" sz="4400" dirty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85800" y="34290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/>
              <a:t>f(-3) =  </a:t>
            </a:r>
            <a:r>
              <a:rPr lang="en-US" sz="5000" b="1">
                <a:solidFill>
                  <a:srgbClr val="0033CC"/>
                </a:solidFill>
              </a:rPr>
              <a:t>9 + 6 + 3</a:t>
            </a:r>
            <a:endParaRPr lang="en-US" sz="5000" b="1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85800" y="4572000"/>
            <a:ext cx="502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/>
              <a:t>f(-3) =  </a:t>
            </a:r>
            <a:r>
              <a:rPr lang="en-US" sz="5000" b="1">
                <a:solidFill>
                  <a:srgbClr val="0033CC"/>
                </a:solidFill>
              </a:rPr>
              <a:t>18</a:t>
            </a:r>
          </a:p>
        </p:txBody>
      </p:sp>
      <p:grpSp>
        <p:nvGrpSpPr>
          <p:cNvPr id="87047" name="Group 7"/>
          <p:cNvGrpSpPr>
            <a:grpSpLocks/>
          </p:cNvGrpSpPr>
          <p:nvPr/>
        </p:nvGrpSpPr>
        <p:grpSpPr bwMode="auto">
          <a:xfrm>
            <a:off x="457200" y="1295400"/>
            <a:ext cx="7772400" cy="2057400"/>
            <a:chOff x="288" y="816"/>
            <a:chExt cx="4896" cy="1296"/>
          </a:xfrm>
        </p:grpSpPr>
        <p:sp>
          <p:nvSpPr>
            <p:cNvPr id="87048" name="Rectangle 8"/>
            <p:cNvSpPr>
              <a:spLocks noChangeArrowheads="1"/>
            </p:cNvSpPr>
            <p:nvPr/>
          </p:nvSpPr>
          <p:spPr bwMode="auto">
            <a:xfrm>
              <a:off x="288" y="1632"/>
              <a:ext cx="1152" cy="4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9" name="AutoShape 9"/>
            <p:cNvSpPr>
              <a:spLocks noChangeArrowheads="1"/>
            </p:cNvSpPr>
            <p:nvPr/>
          </p:nvSpPr>
          <p:spPr bwMode="auto">
            <a:xfrm>
              <a:off x="2880" y="816"/>
              <a:ext cx="2304" cy="768"/>
            </a:xfrm>
            <a:prstGeom prst="wedgeRectCallout">
              <a:avLst>
                <a:gd name="adj1" fmla="val -146657"/>
                <a:gd name="adj2" fmla="val 64972"/>
              </a:avLst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/>
              <a:r>
                <a:rPr lang="en-US" sz="2800" b="1">
                  <a:latin typeface="Century Gothic" pitchFamily="34" charset="0"/>
                </a:rPr>
                <a:t>Tell me what you get when x is -3.</a:t>
              </a:r>
            </a:p>
          </p:txBody>
        </p:sp>
      </p:grp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1000" y="25146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/>
              <a:t>f(-3) = </a:t>
            </a:r>
            <a:r>
              <a:rPr lang="en-US" sz="5000" b="1">
                <a:solidFill>
                  <a:srgbClr val="0033CC"/>
                </a:solidFill>
              </a:rPr>
              <a:t>(</a:t>
            </a:r>
            <a:r>
              <a:rPr lang="en-US" sz="5000" b="1">
                <a:solidFill>
                  <a:srgbClr val="CC3300"/>
                </a:solidFill>
              </a:rPr>
              <a:t>-3</a:t>
            </a:r>
            <a:r>
              <a:rPr lang="en-US" sz="5000" b="1">
                <a:solidFill>
                  <a:srgbClr val="0033CC"/>
                </a:solidFill>
              </a:rPr>
              <a:t>)</a:t>
            </a:r>
            <a:r>
              <a:rPr lang="en-US" sz="5000" b="1" baseline="30000">
                <a:solidFill>
                  <a:srgbClr val="0033CC"/>
                </a:solidFill>
              </a:rPr>
              <a:t>2</a:t>
            </a:r>
            <a:r>
              <a:rPr lang="en-US" sz="5000" b="1">
                <a:solidFill>
                  <a:srgbClr val="0033CC"/>
                </a:solidFill>
              </a:rPr>
              <a:t> – 2(</a:t>
            </a:r>
            <a:r>
              <a:rPr lang="en-US" sz="5000" b="1">
                <a:solidFill>
                  <a:srgbClr val="CC3300"/>
                </a:solidFill>
              </a:rPr>
              <a:t>-3</a:t>
            </a:r>
            <a:r>
              <a:rPr lang="en-US" sz="5000" b="1">
                <a:solidFill>
                  <a:srgbClr val="0033CC"/>
                </a:solidFill>
              </a:rPr>
              <a:t>) + 3</a:t>
            </a:r>
            <a:endParaRPr lang="en-US" sz="5000" b="1"/>
          </a:p>
        </p:txBody>
      </p:sp>
    </p:spTree>
    <p:extLst>
      <p:ext uri="{BB962C8B-B14F-4D97-AF65-F5344CB8AC3E}">
        <p14:creationId xmlns:p14="http://schemas.microsoft.com/office/powerpoint/2010/main" val="79286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11. Evaluating </a:t>
            </a:r>
            <a:r>
              <a:rPr lang="en-US" b="1" dirty="0">
                <a:solidFill>
                  <a:srgbClr val="0033CC"/>
                </a:solidFill>
              </a:rPr>
              <a:t>a function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7620000" cy="8382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sz="4000" b="1" dirty="0"/>
              <a:t>f(x) = </a:t>
            </a:r>
            <a:r>
              <a:rPr lang="en-US" sz="4000" b="1" dirty="0" smtClean="0"/>
              <a:t>3</a:t>
            </a:r>
            <a:r>
              <a:rPr lang="en-US" sz="4000" b="1" baseline="30000" dirty="0" smtClean="0"/>
              <a:t>x</a:t>
            </a:r>
            <a:r>
              <a:rPr lang="en-US" sz="4000" b="1" dirty="0" smtClean="0"/>
              <a:t> + 1 find f(</a:t>
            </a:r>
            <a:r>
              <a:rPr lang="en-US" sz="4000" b="1" dirty="0" smtClean="0">
                <a:solidFill>
                  <a:srgbClr val="CC3300"/>
                </a:solidFill>
              </a:rPr>
              <a:t>3</a:t>
            </a:r>
            <a:r>
              <a:rPr lang="en-US" sz="4000" b="1" dirty="0" smtClean="0"/>
              <a:t>)</a:t>
            </a:r>
            <a:endParaRPr lang="en-US" sz="4400" dirty="0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609600" y="3657600"/>
            <a:ext cx="502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 dirty="0" smtClean="0"/>
              <a:t>f(3) </a:t>
            </a:r>
            <a:r>
              <a:rPr lang="en-US" sz="5000" b="1" dirty="0"/>
              <a:t>=  </a:t>
            </a:r>
            <a:r>
              <a:rPr lang="en-US" sz="5000" b="1" dirty="0" smtClean="0">
                <a:solidFill>
                  <a:srgbClr val="0033CC"/>
                </a:solidFill>
              </a:rPr>
              <a:t>28</a:t>
            </a:r>
            <a:endParaRPr lang="en-US" sz="5000" b="1" dirty="0">
              <a:solidFill>
                <a:srgbClr val="0033CC"/>
              </a:solidFill>
            </a:endParaRPr>
          </a:p>
        </p:txBody>
      </p:sp>
      <p:grpSp>
        <p:nvGrpSpPr>
          <p:cNvPr id="98311" name="Group 7"/>
          <p:cNvGrpSpPr>
            <a:grpSpLocks/>
          </p:cNvGrpSpPr>
          <p:nvPr/>
        </p:nvGrpSpPr>
        <p:grpSpPr bwMode="auto">
          <a:xfrm>
            <a:off x="457200" y="1219200"/>
            <a:ext cx="7772400" cy="2133600"/>
            <a:chOff x="288" y="768"/>
            <a:chExt cx="4896" cy="1344"/>
          </a:xfrm>
        </p:grpSpPr>
        <p:sp>
          <p:nvSpPr>
            <p:cNvPr id="98312" name="Rectangle 8"/>
            <p:cNvSpPr>
              <a:spLocks noChangeArrowheads="1"/>
            </p:cNvSpPr>
            <p:nvPr/>
          </p:nvSpPr>
          <p:spPr bwMode="auto">
            <a:xfrm>
              <a:off x="288" y="1632"/>
              <a:ext cx="1152" cy="4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auto">
            <a:xfrm>
              <a:off x="2880" y="768"/>
              <a:ext cx="2304" cy="768"/>
            </a:xfrm>
            <a:prstGeom prst="wedgeRectCallout">
              <a:avLst>
                <a:gd name="adj1" fmla="val -146657"/>
                <a:gd name="adj2" fmla="val 64972"/>
              </a:avLst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/>
              <a:r>
                <a:rPr lang="en-US" sz="2800" b="1" dirty="0">
                  <a:latin typeface="Century Gothic" pitchFamily="34" charset="0"/>
                </a:rPr>
                <a:t>Tell me what you get when x is </a:t>
              </a:r>
              <a:r>
                <a:rPr lang="en-US" sz="2800" b="1" dirty="0" smtClean="0">
                  <a:latin typeface="Century Gothic" pitchFamily="34" charset="0"/>
                </a:rPr>
                <a:t>3.</a:t>
              </a:r>
              <a:endParaRPr lang="en-US" sz="2800" b="1" dirty="0">
                <a:latin typeface="Century Gothic" pitchFamily="34" charset="0"/>
              </a:endParaRPr>
            </a:p>
          </p:txBody>
        </p:sp>
      </p:grp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09600" y="25146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5000" b="1" dirty="0" smtClean="0"/>
              <a:t>f(3) </a:t>
            </a:r>
            <a:r>
              <a:rPr lang="en-US" sz="5000" b="1" dirty="0"/>
              <a:t>= </a:t>
            </a:r>
            <a:r>
              <a:rPr lang="en-US" sz="5000" b="1" dirty="0" smtClean="0"/>
              <a:t>3</a:t>
            </a:r>
            <a:r>
              <a:rPr lang="en-US" sz="5000" b="1" baseline="30000" dirty="0" smtClean="0"/>
              <a:t>3</a:t>
            </a:r>
            <a:r>
              <a:rPr lang="en-US" sz="5000" b="1" dirty="0" smtClean="0"/>
              <a:t> + 1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36761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09601"/>
            <a:ext cx="8839200" cy="2438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and Range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06908" indent="-342900">
              <a:buFont typeface="Arial" pitchFamily="34" charset="0"/>
              <a:buChar char="•"/>
            </a:pPr>
            <a:r>
              <a:rPr lang="en-US" sz="3200" b="1" dirty="0" smtClean="0"/>
              <a:t>Only list repeats once</a:t>
            </a:r>
          </a:p>
          <a:p>
            <a:pPr marL="406908" indent="-342900">
              <a:buFont typeface="Arial" pitchFamily="34" charset="0"/>
              <a:buChar char="•"/>
            </a:pPr>
            <a:r>
              <a:rPr lang="en-US" sz="3200" b="1" dirty="0" smtClean="0"/>
              <a:t>Put in order from least to greatest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077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916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Century Gothic" pitchFamily="34" charset="0"/>
              </a:rPr>
              <a:t>12. What are the Domain </a:t>
            </a:r>
            <a:r>
              <a:rPr lang="en-US" sz="3600" b="1" dirty="0">
                <a:solidFill>
                  <a:srgbClr val="0033CC"/>
                </a:solidFill>
                <a:latin typeface="Century Gothic" pitchFamily="34" charset="0"/>
              </a:rPr>
              <a:t>and </a:t>
            </a:r>
            <a:r>
              <a:rPr lang="en-US" sz="3600" b="1" dirty="0" smtClean="0">
                <a:solidFill>
                  <a:srgbClr val="0033CC"/>
                </a:solidFill>
                <a:latin typeface="Century Gothic" pitchFamily="34" charset="0"/>
              </a:rPr>
              <a:t>Range?</a:t>
            </a:r>
            <a:endParaRPr lang="en-US" sz="3600" b="1" dirty="0">
              <a:solidFill>
                <a:srgbClr val="0033CC"/>
              </a:solidFill>
              <a:latin typeface="Century Gothic" pitchFamily="34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203311"/>
              </p:ext>
            </p:extLst>
          </p:nvPr>
        </p:nvGraphicFramePr>
        <p:xfrm>
          <a:off x="228600" y="1676400"/>
          <a:ext cx="84550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4" imgW="4274766" imgH="342900" progId="Excel.Sheet.8">
                  <p:embed/>
                </p:oleObj>
              </mc:Choice>
              <mc:Fallback>
                <p:oleObj name="Worksheet" r:id="rId4" imgW="4274766" imgH="342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455025" cy="690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2362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751128"/>
                </a:solidFill>
                <a:latin typeface="Century Gothic" pitchFamily="34" charset="0"/>
              </a:rPr>
              <a:t>Domain: 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751128"/>
                </a:solidFill>
                <a:latin typeface="Century Gothic" pitchFamily="34" charset="0"/>
              </a:rPr>
              <a:t>Range:</a:t>
            </a:r>
            <a:endParaRPr lang="en-US" sz="4000" b="1">
              <a:solidFill>
                <a:srgbClr val="7511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667000" y="2422525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{</a:t>
            </a:r>
            <a:r>
              <a:rPr lang="en-US" sz="4000" b="1">
                <a:solidFill>
                  <a:srgbClr val="751128"/>
                </a:solidFill>
                <a:latin typeface="Century Gothic" pitchFamily="34" charset="0"/>
              </a:rPr>
              <a:t>1, 2, 3, 4, 5, 6</a:t>
            </a:r>
            <a:r>
              <a:rPr lang="en-US" sz="4000" b="1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}</a:t>
            </a:r>
            <a:endParaRPr lang="en-US" sz="4000" b="1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438400" y="335280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{</a:t>
            </a:r>
            <a:r>
              <a:rPr lang="en-US" sz="4000" b="1">
                <a:solidFill>
                  <a:srgbClr val="751128"/>
                </a:solidFill>
                <a:latin typeface="Century Gothic" pitchFamily="34" charset="0"/>
              </a:rPr>
              <a:t>1, 3, 6, 10, 15, 21</a:t>
            </a:r>
            <a:r>
              <a:rPr lang="en-US" sz="4000" b="1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221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Century Gothic" pitchFamily="34" charset="0"/>
              </a:rPr>
              <a:t>13. What are the Domain </a:t>
            </a:r>
            <a:r>
              <a:rPr lang="en-US" sz="3600" b="1" dirty="0">
                <a:solidFill>
                  <a:srgbClr val="0033CC"/>
                </a:solidFill>
                <a:latin typeface="Century Gothic" pitchFamily="34" charset="0"/>
              </a:rPr>
              <a:t>and </a:t>
            </a:r>
            <a:r>
              <a:rPr lang="en-US" sz="3600" b="1" dirty="0" smtClean="0">
                <a:solidFill>
                  <a:srgbClr val="0033CC"/>
                </a:solidFill>
                <a:latin typeface="Century Gothic" pitchFamily="34" charset="0"/>
              </a:rPr>
              <a:t>Range?</a:t>
            </a:r>
            <a:endParaRPr lang="en-US" sz="3600" b="1" dirty="0">
              <a:solidFill>
                <a:srgbClr val="0033CC"/>
              </a:solidFill>
              <a:latin typeface="Century Gothic" pitchFamily="34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1981200"/>
            <a:ext cx="2362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751128"/>
                </a:solidFill>
                <a:latin typeface="Century Gothic" pitchFamily="34" charset="0"/>
              </a:rPr>
              <a:t>Domain:  </a:t>
            </a:r>
          </a:p>
          <a:p>
            <a:pPr>
              <a:spcBef>
                <a:spcPct val="50000"/>
              </a:spcBef>
            </a:pPr>
            <a:endParaRPr lang="en-US" sz="4000" b="1" dirty="0" smtClean="0">
              <a:solidFill>
                <a:srgbClr val="751128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4000" b="1" dirty="0">
              <a:solidFill>
                <a:srgbClr val="751128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751128"/>
                </a:solidFill>
                <a:latin typeface="Century Gothic" pitchFamily="34" charset="0"/>
              </a:rPr>
              <a:t>Range</a:t>
            </a:r>
            <a:r>
              <a:rPr lang="en-US" sz="4000" b="1" dirty="0">
                <a:solidFill>
                  <a:srgbClr val="751128"/>
                </a:solidFill>
                <a:latin typeface="Century Gothic" pitchFamily="34" charset="0"/>
              </a:rPr>
              <a:t>:</a:t>
            </a:r>
            <a:endParaRPr lang="en-US" sz="4000" b="1" dirty="0">
              <a:solidFill>
                <a:srgbClr val="7511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2819400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751128"/>
                </a:solidFill>
                <a:latin typeface="Century Gothic" pitchFamily="34" charset="0"/>
              </a:rPr>
              <a:t>{0, 1, 2, 3, 4}</a:t>
            </a:r>
            <a:endParaRPr lang="en-US" sz="4000" b="1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0" y="5546725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{</a:t>
            </a:r>
            <a:r>
              <a:rPr lang="en-US" sz="4000" b="1" dirty="0">
                <a:solidFill>
                  <a:srgbClr val="751128"/>
                </a:solidFill>
                <a:latin typeface="Century Gothic" pitchFamily="34" charset="0"/>
              </a:rPr>
              <a:t>1, </a:t>
            </a:r>
            <a:r>
              <a:rPr lang="en-US" sz="4000" b="1" dirty="0" smtClean="0">
                <a:solidFill>
                  <a:srgbClr val="751128"/>
                </a:solidFill>
                <a:latin typeface="Century Gothic" pitchFamily="34" charset="0"/>
              </a:rPr>
              <a:t>2, 4, 8, 16</a:t>
            </a:r>
            <a:r>
              <a:rPr lang="en-US" sz="4000" b="1" dirty="0" smtClean="0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}</a:t>
            </a:r>
            <a:endParaRPr lang="en-US" sz="4000" b="1" dirty="0">
              <a:solidFill>
                <a:srgbClr val="7511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6" t="24051" r="25577" b="10102"/>
          <a:stretch/>
        </p:blipFill>
        <p:spPr bwMode="auto">
          <a:xfrm>
            <a:off x="3581400" y="1367448"/>
            <a:ext cx="5185062" cy="488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93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Century Gothic" pitchFamily="34" charset="0"/>
              </a:rPr>
              <a:t>14. What are the Domain </a:t>
            </a:r>
            <a:r>
              <a:rPr lang="en-US" sz="3600" b="1" dirty="0">
                <a:solidFill>
                  <a:srgbClr val="0033CC"/>
                </a:solidFill>
                <a:latin typeface="Century Gothic" pitchFamily="34" charset="0"/>
              </a:rPr>
              <a:t>and </a:t>
            </a:r>
            <a:r>
              <a:rPr lang="en-US" sz="3600" b="1" dirty="0" smtClean="0">
                <a:solidFill>
                  <a:srgbClr val="0033CC"/>
                </a:solidFill>
                <a:latin typeface="Century Gothic" pitchFamily="34" charset="0"/>
              </a:rPr>
              <a:t>Range?</a:t>
            </a:r>
            <a:endParaRPr lang="en-US" sz="3600" b="1" dirty="0">
              <a:solidFill>
                <a:srgbClr val="0033CC"/>
              </a:solidFill>
              <a:latin typeface="Century Gothic" pitchFamily="34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1981200"/>
            <a:ext cx="2362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751128"/>
                </a:solidFill>
                <a:latin typeface="Century Gothic" pitchFamily="34" charset="0"/>
              </a:rPr>
              <a:t>Domain:  </a:t>
            </a:r>
          </a:p>
          <a:p>
            <a:pPr>
              <a:spcBef>
                <a:spcPct val="50000"/>
              </a:spcBef>
            </a:pPr>
            <a:endParaRPr lang="en-US" sz="4000" b="1" dirty="0" smtClean="0">
              <a:solidFill>
                <a:srgbClr val="751128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4000" b="1" dirty="0">
              <a:solidFill>
                <a:srgbClr val="751128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751128"/>
                </a:solidFill>
                <a:latin typeface="Century Gothic" pitchFamily="34" charset="0"/>
              </a:rPr>
              <a:t>Range</a:t>
            </a:r>
            <a:r>
              <a:rPr lang="en-US" sz="4000" b="1" dirty="0">
                <a:solidFill>
                  <a:srgbClr val="751128"/>
                </a:solidFill>
                <a:latin typeface="Century Gothic" pitchFamily="34" charset="0"/>
              </a:rPr>
              <a:t>:</a:t>
            </a:r>
            <a:endParaRPr lang="en-US" sz="4000" b="1" dirty="0">
              <a:solidFill>
                <a:srgbClr val="7511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2819400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All Reals</a:t>
            </a:r>
            <a:endParaRPr lang="en-US" sz="4000" b="1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0" y="5546725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All Reals</a:t>
            </a:r>
            <a:endParaRPr lang="en-US" sz="4000" b="1" dirty="0">
              <a:solidFill>
                <a:srgbClr val="7511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6" t="40701" r="32269" b="19077"/>
          <a:stretch/>
        </p:blipFill>
        <p:spPr bwMode="auto">
          <a:xfrm>
            <a:off x="3888259" y="1691608"/>
            <a:ext cx="4810606" cy="4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21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Century Gothic" pitchFamily="34" charset="0"/>
              </a:rPr>
              <a:t>15. What are the Domain </a:t>
            </a:r>
            <a:r>
              <a:rPr lang="en-US" sz="3600" b="1" dirty="0">
                <a:solidFill>
                  <a:srgbClr val="0033CC"/>
                </a:solidFill>
                <a:latin typeface="Century Gothic" pitchFamily="34" charset="0"/>
              </a:rPr>
              <a:t>and </a:t>
            </a:r>
            <a:r>
              <a:rPr lang="en-US" sz="3600" b="1" dirty="0" smtClean="0">
                <a:solidFill>
                  <a:srgbClr val="0033CC"/>
                </a:solidFill>
                <a:latin typeface="Century Gothic" pitchFamily="34" charset="0"/>
              </a:rPr>
              <a:t>Range?</a:t>
            </a:r>
            <a:endParaRPr lang="en-US" sz="3600" b="1" dirty="0">
              <a:solidFill>
                <a:srgbClr val="0033CC"/>
              </a:solidFill>
              <a:latin typeface="Century Gothic" pitchFamily="34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1981200"/>
            <a:ext cx="2362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751128"/>
                </a:solidFill>
                <a:latin typeface="Century Gothic" pitchFamily="34" charset="0"/>
              </a:rPr>
              <a:t>Domain:  </a:t>
            </a:r>
          </a:p>
          <a:p>
            <a:pPr>
              <a:spcBef>
                <a:spcPct val="50000"/>
              </a:spcBef>
            </a:pPr>
            <a:endParaRPr lang="en-US" sz="4000" b="1" dirty="0" smtClean="0">
              <a:solidFill>
                <a:srgbClr val="751128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4000" b="1" dirty="0">
              <a:solidFill>
                <a:srgbClr val="751128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751128"/>
                </a:solidFill>
                <a:latin typeface="Century Gothic" pitchFamily="34" charset="0"/>
              </a:rPr>
              <a:t>Range</a:t>
            </a:r>
            <a:r>
              <a:rPr lang="en-US" sz="4000" b="1" dirty="0">
                <a:solidFill>
                  <a:srgbClr val="751128"/>
                </a:solidFill>
                <a:latin typeface="Century Gothic" pitchFamily="34" charset="0"/>
              </a:rPr>
              <a:t>:</a:t>
            </a:r>
            <a:endParaRPr lang="en-US" sz="4000" b="1" dirty="0">
              <a:solidFill>
                <a:srgbClr val="7511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2819400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x ≥ -1</a:t>
            </a:r>
            <a:endParaRPr lang="en-US" sz="4000" b="1" dirty="0">
              <a:solidFill>
                <a:srgbClr val="751128"/>
              </a:solidFill>
              <a:latin typeface="Century Gothic" pitchFamily="34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0" y="5546725"/>
            <a:ext cx="495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751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All Reals </a:t>
            </a:r>
            <a:endParaRPr lang="en-US" sz="4000" b="1" dirty="0">
              <a:solidFill>
                <a:srgbClr val="7511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1" t="40269" r="5154" b="19936"/>
          <a:stretch/>
        </p:blipFill>
        <p:spPr bwMode="auto">
          <a:xfrm>
            <a:off x="3733800" y="1344988"/>
            <a:ext cx="5261905" cy="5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7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458200" cy="257651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Homework/Classwork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800" b="1" dirty="0">
                <a:solidFill>
                  <a:srgbClr val="0033CC"/>
                </a:solidFill>
              </a:rPr>
              <a:t>Function </a:t>
            </a:r>
            <a:r>
              <a:rPr lang="en-US" sz="4800" b="1" dirty="0" smtClean="0">
                <a:solidFill>
                  <a:srgbClr val="0033CC"/>
                </a:solidFill>
              </a:rPr>
              <a:t>Practice</a:t>
            </a:r>
          </a:p>
          <a:p>
            <a:pPr algn="ctr">
              <a:buFontTx/>
              <a:buNone/>
            </a:pPr>
            <a:r>
              <a:rPr lang="en-US" sz="4800" b="1" dirty="0" smtClean="0">
                <a:solidFill>
                  <a:srgbClr val="0033CC"/>
                </a:solidFill>
              </a:rPr>
              <a:t>Worksheet</a:t>
            </a:r>
            <a:endParaRPr lang="en-US" sz="4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1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9848"/>
          </a:xfrm>
        </p:spPr>
        <p:txBody>
          <a:bodyPr/>
          <a:lstStyle/>
          <a:p>
            <a:r>
              <a:rPr lang="en-US" dirty="0" smtClean="0"/>
              <a:t>Standard: F.IF.1 and F.IF.2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20840"/>
            <a:ext cx="7086600" cy="4832093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F.IF</a:t>
            </a:r>
            <a:r>
              <a:rPr lang="en-US" sz="2800" b="1" dirty="0"/>
              <a:t>. 1 </a:t>
            </a:r>
            <a:r>
              <a:rPr lang="en-US" sz="2800" dirty="0"/>
              <a:t>Understand that a </a:t>
            </a:r>
            <a:r>
              <a:rPr lang="en-US" sz="2800" dirty="0">
                <a:solidFill>
                  <a:srgbClr val="FF0000"/>
                </a:solidFill>
              </a:rPr>
              <a:t>function</a:t>
            </a:r>
            <a:r>
              <a:rPr lang="en-US" sz="2800" dirty="0"/>
              <a:t> from one set (called domain) to another set (called range) </a:t>
            </a:r>
            <a:r>
              <a:rPr lang="en-US" sz="2800" dirty="0">
                <a:solidFill>
                  <a:srgbClr val="FF0000"/>
                </a:solidFill>
              </a:rPr>
              <a:t>assigns to each element of the domain exactly one element of the range</a:t>
            </a:r>
            <a:r>
              <a:rPr lang="en-US" sz="2800" dirty="0"/>
              <a:t>. If f is a function and x is an element of its domain, then </a:t>
            </a:r>
            <a:r>
              <a:rPr lang="en-US" sz="2800" dirty="0">
                <a:solidFill>
                  <a:srgbClr val="0000FF"/>
                </a:solidFill>
              </a:rPr>
              <a:t>f(x) denotes the output of f corresponding to the input x</a:t>
            </a:r>
            <a:r>
              <a:rPr lang="en-US" sz="2800" dirty="0"/>
              <a:t>. The graph of f is the graph of the equation </a:t>
            </a:r>
            <a:r>
              <a:rPr lang="en-US" sz="2800" dirty="0">
                <a:solidFill>
                  <a:srgbClr val="0000FF"/>
                </a:solidFill>
              </a:rPr>
              <a:t>y=f(x)</a:t>
            </a:r>
            <a:r>
              <a:rPr lang="en-US" sz="2800" dirty="0"/>
              <a:t>.</a:t>
            </a:r>
          </a:p>
          <a:p>
            <a:r>
              <a:rPr lang="en-US" sz="2800" b="1" dirty="0"/>
              <a:t> F.IF.2  </a:t>
            </a:r>
            <a:r>
              <a:rPr lang="en-US" sz="2800" dirty="0">
                <a:solidFill>
                  <a:srgbClr val="008000"/>
                </a:solidFill>
              </a:rPr>
              <a:t>Use function notation, evaluate functions for inputs in their domains, and interpret statements that use function notation in terms of a context. </a:t>
            </a:r>
          </a:p>
        </p:txBody>
      </p:sp>
    </p:spTree>
    <p:extLst>
      <p:ext uri="{BB962C8B-B14F-4D97-AF65-F5344CB8AC3E}">
        <p14:creationId xmlns:p14="http://schemas.microsoft.com/office/powerpoint/2010/main" val="22318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rgbClr val="0033CC"/>
                </a:solidFill>
                <a:latin typeface="Century Gothic" pitchFamily="34" charset="0"/>
              </a:rPr>
              <a:t>Relation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74129"/>
            <a:ext cx="8229600" cy="4325112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entury Gothic" pitchFamily="34" charset="0"/>
              </a:rPr>
              <a:t>Any set of </a:t>
            </a:r>
            <a:r>
              <a:rPr lang="en-US" sz="5400" b="1" u="sng" dirty="0">
                <a:latin typeface="Century Gothic" pitchFamily="34" charset="0"/>
              </a:rPr>
              <a:t>input</a:t>
            </a:r>
            <a:r>
              <a:rPr lang="en-US" sz="5400" b="1" dirty="0">
                <a:latin typeface="Century Gothic" pitchFamily="34" charset="0"/>
              </a:rPr>
              <a:t> that has an </a:t>
            </a:r>
            <a:r>
              <a:rPr lang="en-US" sz="5400" b="1" u="sng" dirty="0">
                <a:latin typeface="Century Gothic" pitchFamily="34" charset="0"/>
              </a:rPr>
              <a:t>output</a:t>
            </a:r>
            <a:endParaRPr lang="en-US" sz="5400" b="1" dirty="0">
              <a:latin typeface="Century Gothic" pitchFamily="34" charset="0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0620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rmAutofit/>
          </a:bodyPr>
          <a:lstStyle/>
          <a:p>
            <a:r>
              <a:rPr lang="en-US" sz="7200" b="1" u="sng" dirty="0">
                <a:solidFill>
                  <a:srgbClr val="0033CC"/>
                </a:solidFill>
                <a:latin typeface="Century Gothic" pitchFamily="34" charset="0"/>
              </a:rPr>
              <a:t>Function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251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itchFamily="34" charset="0"/>
              </a:rPr>
              <a:t>A </a:t>
            </a:r>
            <a:r>
              <a:rPr lang="en-US" sz="4000" b="1" dirty="0" smtClean="0">
                <a:latin typeface="Century Gothic" pitchFamily="34" charset="0"/>
              </a:rPr>
              <a:t>relation </a:t>
            </a:r>
            <a:r>
              <a:rPr lang="en-US" sz="4000" b="1" dirty="0">
                <a:latin typeface="Century Gothic" pitchFamily="34" charset="0"/>
              </a:rPr>
              <a:t>where EACH input has exactly ONE </a:t>
            </a:r>
            <a:r>
              <a:rPr lang="en-US" sz="4000" b="1" dirty="0" smtClean="0">
                <a:latin typeface="Century Gothic" pitchFamily="34" charset="0"/>
              </a:rPr>
              <a:t>output</a:t>
            </a:r>
          </a:p>
          <a:p>
            <a:endParaRPr lang="en-US" sz="4000" b="1" dirty="0" smtClean="0">
              <a:latin typeface="Century Gothic" pitchFamily="34" charset="0"/>
            </a:endParaRPr>
          </a:p>
          <a:p>
            <a:r>
              <a:rPr lang="en-US" sz="4000" b="1" dirty="0" smtClean="0">
                <a:latin typeface="Century Gothic" pitchFamily="34" charset="0"/>
              </a:rPr>
              <a:t>Each element from the domain is paired with one and only one element from the range</a:t>
            </a:r>
            <a:endParaRPr lang="en-US" sz="4000" b="1" dirty="0">
              <a:latin typeface="Century Gothic" pitchFamily="34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083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r>
              <a:rPr lang="en-US" sz="7200" b="1" u="sng" dirty="0" smtClean="0">
                <a:solidFill>
                  <a:srgbClr val="0033CC"/>
                </a:solidFill>
                <a:latin typeface="Century Gothic" pitchFamily="34" charset="0"/>
              </a:rPr>
              <a:t>Domain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2511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Century Gothic" pitchFamily="34" charset="0"/>
              </a:rPr>
              <a:t>x – coordinates</a:t>
            </a:r>
          </a:p>
          <a:p>
            <a:r>
              <a:rPr lang="en-US" sz="6600" b="1" dirty="0" smtClean="0">
                <a:latin typeface="Century Gothic" pitchFamily="34" charset="0"/>
              </a:rPr>
              <a:t>Independent variable</a:t>
            </a:r>
          </a:p>
          <a:p>
            <a:r>
              <a:rPr lang="en-US" sz="6600" b="1" dirty="0" smtClean="0">
                <a:latin typeface="Century Gothic" pitchFamily="34" charset="0"/>
              </a:rPr>
              <a:t>Input</a:t>
            </a:r>
            <a:endParaRPr lang="en-US" sz="6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>
            <a:normAutofit/>
          </a:bodyPr>
          <a:lstStyle/>
          <a:p>
            <a:r>
              <a:rPr lang="en-US" sz="7200" b="1" u="sng" dirty="0" smtClean="0">
                <a:solidFill>
                  <a:srgbClr val="0033CC"/>
                </a:solidFill>
                <a:latin typeface="Century Gothic" pitchFamily="34" charset="0"/>
              </a:rPr>
              <a:t>Range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25112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Century Gothic" pitchFamily="34" charset="0"/>
              </a:rPr>
              <a:t>y</a:t>
            </a:r>
            <a:r>
              <a:rPr lang="en-US" sz="6600" b="1" dirty="0" smtClean="0">
                <a:latin typeface="Century Gothic" pitchFamily="34" charset="0"/>
              </a:rPr>
              <a:t> – coordinates</a:t>
            </a:r>
          </a:p>
          <a:p>
            <a:r>
              <a:rPr lang="en-US" sz="6600" b="1" dirty="0" smtClean="0">
                <a:latin typeface="Century Gothic" pitchFamily="34" charset="0"/>
              </a:rPr>
              <a:t>Dependent variable</a:t>
            </a:r>
          </a:p>
          <a:p>
            <a:r>
              <a:rPr lang="en-US" sz="6600" b="1" dirty="0" smtClean="0">
                <a:latin typeface="Century Gothic" pitchFamily="34" charset="0"/>
              </a:rPr>
              <a:t>Output</a:t>
            </a:r>
            <a:endParaRPr lang="en-US" sz="6600" b="1" dirty="0">
              <a:latin typeface="Century Gothic" pitchFamily="34" charset="0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446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How do I know it’s a function?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325112"/>
          </a:xfrm>
        </p:spPr>
        <p:txBody>
          <a:bodyPr>
            <a:noAutofit/>
          </a:bodyPr>
          <a:lstStyle/>
          <a:p>
            <a:r>
              <a:rPr lang="en-US" sz="4000" dirty="0"/>
              <a:t>Look at the input and output table – Each input must have </a:t>
            </a:r>
            <a:r>
              <a:rPr lang="en-US" sz="4000" u="sng" dirty="0"/>
              <a:t>exactly one</a:t>
            </a:r>
            <a:r>
              <a:rPr lang="en-US" sz="4000" dirty="0"/>
              <a:t> output.</a:t>
            </a:r>
          </a:p>
          <a:p>
            <a:r>
              <a:rPr lang="en-US" sz="4000" dirty="0"/>
              <a:t>Look at the Graph – The Vertical Line </a:t>
            </a:r>
            <a:r>
              <a:rPr lang="en-US" sz="4000" dirty="0" smtClean="0"/>
              <a:t>test: </a:t>
            </a:r>
            <a:r>
              <a:rPr lang="en-US" sz="4000" u="sng" dirty="0"/>
              <a:t>NO</a:t>
            </a:r>
            <a:r>
              <a:rPr lang="en-US" sz="4000" dirty="0"/>
              <a:t> vertical line can pass through </a:t>
            </a:r>
            <a:r>
              <a:rPr lang="en-US" sz="4000" u="sng" dirty="0"/>
              <a:t>two or more</a:t>
            </a:r>
            <a:r>
              <a:rPr lang="en-US" sz="4000" dirty="0"/>
              <a:t> points on the graph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092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304800" y="690196"/>
            <a:ext cx="7696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 pitchFamily="34" charset="0"/>
              </a:rPr>
              <a:t>Function or relation?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7630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5446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1161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6876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0" b="1">
                <a:solidFill>
                  <a:srgbClr val="751128"/>
                </a:solidFill>
                <a:latin typeface="Century Gothic" pitchFamily="34" charset="0"/>
              </a:rPr>
              <a:t>Example 1:</a:t>
            </a:r>
          </a:p>
          <a:p>
            <a:pPr>
              <a:spcBef>
                <a:spcPct val="50000"/>
              </a:spcBef>
            </a:pPr>
            <a:r>
              <a:rPr lang="en-US" sz="5000" b="1">
                <a:solidFill>
                  <a:srgbClr val="751128"/>
                </a:solidFill>
                <a:latin typeface="Century Gothic" pitchFamily="34" charset="0"/>
              </a:rPr>
              <a:t>{(3, 2), (4, 3), (5, 4), (6, 5)}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266" y="4302204"/>
            <a:ext cx="5086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Century Gothic" pitchFamily="34" charset="0"/>
              </a:rPr>
              <a:t>function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3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801</Words>
  <Application>Microsoft Macintosh PowerPoint</Application>
  <PresentationFormat>On-screen Show (4:3)</PresentationFormat>
  <Paragraphs>123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iRespondGraphMaster</vt:lpstr>
      <vt:lpstr>Urban</vt:lpstr>
      <vt:lpstr>iRespondQuestionMaster</vt:lpstr>
      <vt:lpstr>Worksheet</vt:lpstr>
      <vt:lpstr>Functions vs Relations</vt:lpstr>
      <vt:lpstr>Algebra</vt:lpstr>
      <vt:lpstr>Standard: F.IF.1 and F.IF.2</vt:lpstr>
      <vt:lpstr>Relation</vt:lpstr>
      <vt:lpstr>Function</vt:lpstr>
      <vt:lpstr>Domain</vt:lpstr>
      <vt:lpstr>Range</vt:lpstr>
      <vt:lpstr>How do I know it’s a function?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Notation</vt:lpstr>
      <vt:lpstr>Function form of an equation</vt:lpstr>
      <vt:lpstr>Evaluating Functions</vt:lpstr>
      <vt:lpstr>8. Evaluating a function</vt:lpstr>
      <vt:lpstr>9. Evaluating a function</vt:lpstr>
      <vt:lpstr>10. Evaluating a function</vt:lpstr>
      <vt:lpstr>11. Evaluating a function</vt:lpstr>
      <vt:lpstr>Domain and Range</vt:lpstr>
      <vt:lpstr>12. What are the Domain and Range?</vt:lpstr>
      <vt:lpstr>13. What are the Domain and Range?</vt:lpstr>
      <vt:lpstr>14. What are the Domain and Range?</vt:lpstr>
      <vt:lpstr>15. What are the Domain and Range?</vt:lpstr>
      <vt:lpstr>Homework/Classwork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Notation</dc:title>
  <dc:creator>Emily Freeman</dc:creator>
  <cp:lastModifiedBy>Renee Martin</cp:lastModifiedBy>
  <cp:revision>22</cp:revision>
  <dcterms:created xsi:type="dcterms:W3CDTF">2012-09-17T17:25:44Z</dcterms:created>
  <dcterms:modified xsi:type="dcterms:W3CDTF">2015-11-10T14:49:11Z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